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5"/>
  </p:notesMasterIdLst>
  <p:sldIdLst>
    <p:sldId id="256" r:id="rId2"/>
    <p:sldId id="257" r:id="rId3"/>
    <p:sldId id="258" r:id="rId4"/>
    <p:sldId id="264" r:id="rId5"/>
    <p:sldId id="268" r:id="rId6"/>
    <p:sldId id="259" r:id="rId7"/>
    <p:sldId id="269" r:id="rId8"/>
    <p:sldId id="270" r:id="rId9"/>
    <p:sldId id="260" r:id="rId10"/>
    <p:sldId id="267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85" autoAdjust="0"/>
    <p:restoredTop sz="96636" autoAdjust="0"/>
  </p:normalViewPr>
  <p:slideViewPr>
    <p:cSldViewPr>
      <p:cViewPr varScale="1">
        <p:scale>
          <a:sx n="67" d="100"/>
          <a:sy n="67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2581E-5B22-488E-AB1A-D8A02369377E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E26D9-5ED1-4DEE-9ED2-104626F3A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E26D9-5ED1-4DEE-9ED2-104626F3AE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72EE4-6351-41AE-B027-4895B2550943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B613-0D7C-4F3A-8679-458F5754456D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2738F-3F96-4F22-B98A-F804FC06E791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950D-14FB-4BB8-B0F1-F77DFC9C63AE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379A-5ACE-46F1-BFB7-E9DAA7B9F5EA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7FDA0-E6C5-476D-A9AA-0862BB2B4672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95B-1F46-4C64-A8F2-FF0A68459DA3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9CD4-92A3-434F-8F61-2675D44D841E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E10D-7924-47E5-904F-715C26BCB695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05B0-CEED-4BAF-B702-50CB7961B2DD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DC1F2-B0DF-45BE-9459-5BE6515EDA09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58BCA-2B9A-4FF6-849D-23FBFD2CF096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812E-BA88-4A93-A173-18D0BA2B2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38200" y="2133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C:\Users\DOEL\Desktop\FLOWER\Rose\Rose 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524001"/>
            <a:ext cx="6400800" cy="4876800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9CE5-D2EF-4184-AAAE-D11E1F0B4E94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0" y="1250"/>
            <a:ext cx="632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00B0F0"/>
                </a:solidFill>
              </a:rPr>
              <a:t> স্বাগতম</a:t>
            </a:r>
            <a:endParaRPr lang="en-US" sz="8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38200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3. M= {a, b ,c }  </a:t>
            </a:r>
            <a:r>
              <a:rPr lang="bn-BD" sz="2400" dirty="0" smtClean="0">
                <a:solidFill>
                  <a:srgbClr val="FF0000"/>
                </a:solidFill>
              </a:rPr>
              <a:t>এবং </a:t>
            </a:r>
            <a:r>
              <a:rPr lang="en-US" sz="2400" dirty="0" smtClean="0">
                <a:solidFill>
                  <a:srgbClr val="FF0000"/>
                </a:solidFill>
              </a:rPr>
              <a:t>N = { </a:t>
            </a:r>
            <a:r>
              <a:rPr lang="en-US" sz="2400" dirty="0" err="1" smtClean="0">
                <a:solidFill>
                  <a:srgbClr val="FF0000"/>
                </a:solidFill>
              </a:rPr>
              <a:t>c,d</a:t>
            </a:r>
            <a:r>
              <a:rPr lang="en-US" sz="2400" dirty="0" smtClean="0">
                <a:solidFill>
                  <a:srgbClr val="FF0000"/>
                </a:solidFill>
              </a:rPr>
              <a:t>, f}  </a:t>
            </a:r>
            <a:r>
              <a:rPr lang="bn-BD" sz="2400" dirty="0" smtClean="0">
                <a:solidFill>
                  <a:srgbClr val="FF0000"/>
                </a:solidFill>
              </a:rPr>
              <a:t>হলে</a:t>
            </a:r>
            <a:r>
              <a:rPr lang="en-US" sz="2400" dirty="0" smtClean="0">
                <a:solidFill>
                  <a:srgbClr val="FF0000"/>
                </a:solidFill>
              </a:rPr>
              <a:t>MUN  </a:t>
            </a:r>
            <a:r>
              <a:rPr lang="bn-BD" sz="2400" dirty="0" smtClean="0">
                <a:solidFill>
                  <a:srgbClr val="FF0000"/>
                </a:solidFill>
              </a:rPr>
              <a:t>এবং </a:t>
            </a:r>
            <a:r>
              <a:rPr lang="en-US" sz="2400" dirty="0" smtClean="0">
                <a:solidFill>
                  <a:srgbClr val="FF0000"/>
                </a:solidFill>
              </a:rPr>
              <a:t>M ∩ N </a:t>
            </a:r>
            <a:r>
              <a:rPr lang="bn-BD" sz="2400" dirty="0" smtClean="0">
                <a:solidFill>
                  <a:srgbClr val="FF0000"/>
                </a:solidFill>
              </a:rPr>
              <a:t> এর মান</a:t>
            </a:r>
          </a:p>
          <a:p>
            <a:r>
              <a:rPr lang="bn-BD" sz="2400" dirty="0" smtClean="0">
                <a:solidFill>
                  <a:srgbClr val="FF0000"/>
                </a:solidFill>
              </a:rPr>
              <a:t> নির্ণয় কর ?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685871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C00000"/>
                </a:solidFill>
              </a:rPr>
              <a:t>এখন </a:t>
            </a:r>
            <a:r>
              <a:rPr lang="en-US" sz="2400" dirty="0" smtClean="0">
                <a:solidFill>
                  <a:srgbClr val="C00000"/>
                </a:solidFill>
              </a:rPr>
              <a:t> M U N = { a, b, c } U { C, d, f } 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                          = { a, b, c, d, f } 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ANS. { a, b, </a:t>
            </a:r>
            <a:r>
              <a:rPr lang="en-US" sz="2400" dirty="0" err="1" smtClean="0">
                <a:solidFill>
                  <a:srgbClr val="C00000"/>
                </a:solidFill>
              </a:rPr>
              <a:t>c,d</a:t>
            </a:r>
            <a:r>
              <a:rPr lang="en-US" sz="2400" dirty="0" smtClean="0">
                <a:solidFill>
                  <a:srgbClr val="C00000"/>
                </a:solidFill>
              </a:rPr>
              <a:t>, f }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4667071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  </a:t>
            </a:r>
            <a:r>
              <a:rPr lang="bn-BD" sz="2400" dirty="0" smtClean="0">
                <a:solidFill>
                  <a:srgbClr val="0070C0"/>
                </a:solidFill>
              </a:rPr>
              <a:t>আবার </a:t>
            </a:r>
            <a:r>
              <a:rPr lang="en-US" sz="2400" dirty="0" smtClean="0">
                <a:solidFill>
                  <a:srgbClr val="0070C0"/>
                </a:solidFill>
              </a:rPr>
              <a:t>     M ∩ N = { a, b, c } ∩ { c, d, f } 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                                    = { c } 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Ans. </a:t>
            </a:r>
            <a:r>
              <a:rPr lang="bn-BD" sz="2400" dirty="0" smtClean="0">
                <a:solidFill>
                  <a:srgbClr val="0070C0"/>
                </a:solidFill>
              </a:rPr>
              <a:t> { </a:t>
            </a:r>
            <a:r>
              <a:rPr lang="en-US" sz="2400" dirty="0" smtClean="0">
                <a:solidFill>
                  <a:srgbClr val="0070C0"/>
                </a:solidFill>
              </a:rPr>
              <a:t>c}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77400" y="304800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∩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9050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</a:rPr>
              <a:t>সমাধানঃ-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BE3D-1362-4AD3-877C-E7DB6C30ADC1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192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2286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C00000"/>
                </a:solidFill>
              </a:rPr>
              <a:t>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4350603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533400"/>
            <a:ext cx="525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0000"/>
                </a:solidFill>
              </a:rPr>
              <a:t>দলগত কাজ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8288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শাপলা দলঃ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27826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●</a:t>
            </a:r>
            <a:r>
              <a:rPr lang="bn-BD" sz="3600" dirty="0" smtClean="0">
                <a:solidFill>
                  <a:srgbClr val="00B050"/>
                </a:solidFill>
              </a:rPr>
              <a:t> সংযোগ সেট বলতে কি বোঝ?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3787914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</a:rPr>
              <a:t>শিমুল দলঃ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95400" y="48400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●</a:t>
            </a:r>
            <a:r>
              <a:rPr lang="bn-BD" sz="3600" dirty="0" smtClean="0">
                <a:solidFill>
                  <a:srgbClr val="00B0F0"/>
                </a:solidFill>
              </a:rPr>
              <a:t>  ছেদ    সেট বলতে কি বোঝ?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B726-8DB2-4950-A4CD-A505DF3F1FFF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8" grpId="0"/>
      <p:bldP spid="11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</a:rPr>
              <a:t>বাড়ির কাজ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A = { 1, 2, 3 }    </a:t>
            </a:r>
            <a:r>
              <a:rPr lang="bn-BD" sz="3200" dirty="0" smtClean="0">
                <a:solidFill>
                  <a:srgbClr val="7030A0"/>
                </a:solidFill>
              </a:rPr>
              <a:t>এবং </a:t>
            </a:r>
            <a:r>
              <a:rPr lang="en-US" sz="3200" dirty="0" smtClean="0">
                <a:solidFill>
                  <a:srgbClr val="7030A0"/>
                </a:solidFill>
              </a:rPr>
              <a:t>B = {  3, 4, 5 }   </a:t>
            </a:r>
            <a:r>
              <a:rPr lang="bn-BD" sz="3200" dirty="0" smtClean="0">
                <a:solidFill>
                  <a:srgbClr val="7030A0"/>
                </a:solidFill>
              </a:rPr>
              <a:t> হলে_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514600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smtClean="0">
                <a:solidFill>
                  <a:srgbClr val="C00000"/>
                </a:solidFill>
              </a:rPr>
              <a:t>(1)</a:t>
            </a:r>
            <a:r>
              <a:rPr lang="bn-BD" sz="3600" dirty="0" smtClean="0">
                <a:solidFill>
                  <a:srgbClr val="C00000"/>
                </a:solidFill>
              </a:rPr>
              <a:t>  </a:t>
            </a:r>
            <a:r>
              <a:rPr lang="en-US" sz="3600" dirty="0" smtClean="0">
                <a:solidFill>
                  <a:srgbClr val="C00000"/>
                </a:solidFill>
              </a:rPr>
              <a:t>AU B = </a:t>
            </a:r>
            <a:r>
              <a:rPr lang="bn-BD" sz="3600" dirty="0" smtClean="0">
                <a:solidFill>
                  <a:srgbClr val="C00000"/>
                </a:solidFill>
              </a:rPr>
              <a:t> কত ?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3316069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 ( 2 )  A ∩ B =  </a:t>
            </a:r>
            <a:r>
              <a:rPr lang="bn-BD" sz="3600" dirty="0" smtClean="0">
                <a:solidFill>
                  <a:srgbClr val="C00000"/>
                </a:solidFill>
              </a:rPr>
              <a:t>কত ?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5260-6096-41DF-B407-695DD9CAF574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616714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</a:rPr>
              <a:t>সমাপ্তি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5334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B0F0"/>
                </a:solidFill>
              </a:rPr>
              <a:t>সবাইকে ধন্যবাদ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2050" name="Picture 2" descr="C:\Users\DOEL\Desktop\FLOWER\Rose\FB0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3182" y="1187449"/>
            <a:ext cx="6577818" cy="4453731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255-B850-4C88-8117-22CAA5E646D3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sz="3200" dirty="0" smtClean="0"/>
          </a:p>
          <a:p>
            <a:pPr algn="ctr"/>
            <a:endParaRPr lang="bn-BD" sz="3200" dirty="0" smtClean="0"/>
          </a:p>
          <a:p>
            <a:pPr algn="ctr"/>
            <a:r>
              <a:rPr lang="bn-BD" sz="2800" dirty="0" smtClean="0"/>
              <a:t> 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1524000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</a:rPr>
              <a:t>  মোঃ রুহুল আমিন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2209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/>
              <a:t>সহকারী প্রধান শিক্ষক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057400" y="33528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</a:rPr>
              <a:t>করিমগঞ্জ,  কিশোরগাঞ্জ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533400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u="sng" dirty="0" smtClean="0">
                <a:solidFill>
                  <a:srgbClr val="00B0F0"/>
                </a:solidFill>
              </a:rPr>
              <a:t> শিক্ষক পরিচিতি</a:t>
            </a:r>
            <a:endParaRPr lang="en-US" sz="3200" b="1" u="sng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9624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7030A0"/>
                </a:solidFill>
              </a:rPr>
              <a:t>মোবাইল</a:t>
            </a:r>
            <a:r>
              <a:rPr lang="bn-BD" sz="2800" dirty="0" smtClean="0"/>
              <a:t> _</a:t>
            </a:r>
            <a:r>
              <a:rPr lang="en-US" sz="2800" dirty="0" smtClean="0"/>
              <a:t>01718814835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47244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C00000"/>
                </a:solidFill>
              </a:rPr>
              <a:t>ইমেইল </a:t>
            </a:r>
            <a:r>
              <a:rPr lang="en-US" sz="2400" dirty="0" smtClean="0">
                <a:solidFill>
                  <a:srgbClr val="C00000"/>
                </a:solidFill>
              </a:rPr>
              <a:t>-</a:t>
            </a:r>
            <a:r>
              <a:rPr lang="bn-BD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ruhulnhs@gmail.com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7400" y="28194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B050"/>
                </a:solidFill>
              </a:rPr>
              <a:t>নানশ্রী উচ্চ বিদ্যালয়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170-33C8-4276-9637-8A168CB4293B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8" grpId="0"/>
      <p:bldP spid="8" grpId="1"/>
      <p:bldP spid="7" grpId="0"/>
      <p:bldP spid="7" grpId="1"/>
      <p:bldP spid="9" grpId="0"/>
      <p:bldP spid="10" grpId="0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143000"/>
            <a:ext cx="685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B0F0"/>
                </a:solidFill>
              </a:rPr>
              <a:t>পাঠ শিরোনাম</a:t>
            </a:r>
            <a:endParaRPr lang="en-US" sz="4400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0" y="199138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</a:rPr>
              <a:t>শেণী- অষ্টম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26670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</a:rPr>
              <a:t>বিষয় -      গণিত</a:t>
            </a:r>
            <a:r>
              <a:rPr lang="en-US" sz="3200" dirty="0" smtClean="0">
                <a:solidFill>
                  <a:srgbClr val="0070C0"/>
                </a:solidFill>
              </a:rPr>
              <a:t>( </a:t>
            </a:r>
            <a:r>
              <a:rPr lang="bn-BD" sz="3200" dirty="0" smtClean="0">
                <a:solidFill>
                  <a:srgbClr val="0070C0"/>
                </a:solidFill>
              </a:rPr>
              <a:t>বীজগণিত)   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354466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</a:rPr>
              <a:t>অধ্যায়- সপ্তম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435358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2060"/>
                </a:solidFill>
              </a:rPr>
              <a:t>সাধারন পাঠ _ সেট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40386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</a:rPr>
              <a:t>                 </a:t>
            </a:r>
          </a:p>
          <a:p>
            <a:r>
              <a:rPr lang="en-US" sz="2000" dirty="0" smtClean="0">
                <a:solidFill>
                  <a:srgbClr val="00B0F0"/>
                </a:solidFill>
              </a:rPr>
              <a:t>                                                          </a:t>
            </a:r>
            <a:r>
              <a:rPr lang="bn-BD" sz="2000" dirty="0" smtClean="0">
                <a:solidFill>
                  <a:srgbClr val="00B0F0"/>
                </a:solidFill>
              </a:rPr>
              <a:t> </a:t>
            </a:r>
            <a:endParaRPr lang="en-US" sz="20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5054025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বিশেষ পাঠ </a:t>
            </a:r>
            <a:r>
              <a:rPr lang="en-US" sz="3200" dirty="0" smtClean="0"/>
              <a:t>-</a:t>
            </a:r>
            <a:r>
              <a:rPr lang="bn-BD" sz="3200" dirty="0" smtClean="0"/>
              <a:t> সংযোগ ও ছেদ সেট</a:t>
            </a:r>
            <a:endParaRPr lang="en-US" sz="32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8E02C-B47C-470D-88CB-4DA23AEDEA56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DOEL\Desktop\Ruhul\Ruhul Math.jpg"/>
          <p:cNvPicPr>
            <a:picLocks noChangeAspect="1" noChangeArrowheads="1"/>
          </p:cNvPicPr>
          <p:nvPr/>
        </p:nvPicPr>
        <p:blipFill>
          <a:blip r:embed="rId2">
            <a:lum bright="29000" contrast="67000"/>
          </a:blip>
          <a:srcRect/>
          <a:stretch>
            <a:fillRect/>
          </a:stretch>
        </p:blipFill>
        <p:spPr bwMode="auto">
          <a:xfrm>
            <a:off x="381000" y="838200"/>
            <a:ext cx="3738218" cy="3733512"/>
          </a:xfrm>
          <a:prstGeom prst="rect">
            <a:avLst/>
          </a:prstGeom>
          <a:noFill/>
        </p:spPr>
      </p:pic>
      <p:pic>
        <p:nvPicPr>
          <p:cNvPr id="1029" name="Picture 5" descr="C:\Users\DOEL\Desktop\Ruhul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1" y="1066799"/>
            <a:ext cx="4343400" cy="335280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33400" y="53295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</a:rPr>
              <a:t>কম্পিউটার সেট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4400" y="53295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</a:rPr>
              <a:t>গ্লাস সেট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4998-B287-42D8-A361-2706784881C2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654314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পাঠ ঘোষণা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2800" y="3330714"/>
            <a:ext cx="75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সেট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1C55D-5AF0-4F20-A1E9-FDD235C60ADA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3131403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●</a:t>
            </a:r>
            <a:r>
              <a:rPr lang="bn-BD" sz="2400" dirty="0" smtClean="0">
                <a:solidFill>
                  <a:srgbClr val="C00000"/>
                </a:solidFill>
              </a:rPr>
              <a:t>  সংযোগ সেট ও   ছেদ  সেটের সংজ্ঞ। বলতে পারবে।</a:t>
            </a:r>
          </a:p>
        </p:txBody>
      </p:sp>
      <p:sp>
        <p:nvSpPr>
          <p:cNvPr id="5" name="Rectangle 4"/>
          <p:cNvSpPr/>
          <p:nvPr/>
        </p:nvSpPr>
        <p:spPr>
          <a:xfrm>
            <a:off x="1143000" y="4209871"/>
            <a:ext cx="6172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●</a:t>
            </a:r>
            <a:r>
              <a:rPr lang="bn-BD" sz="2400" dirty="0" smtClean="0">
                <a:solidFill>
                  <a:srgbClr val="7030A0"/>
                </a:solidFill>
              </a:rPr>
              <a:t>  একাধিক সেটের সংযোগ সেট  এবং ,ছেদ সেট গঠন   ও   ব্যখা  করতে   পারবে ।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21336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</a:rPr>
              <a:t>এ  পাঠ শেষে শিক্ষার্থীরা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ED2F2-F216-4DD9-AE63-8F776606A1ED}" type="datetime1">
              <a:rPr lang="en-US" smtClean="0"/>
              <a:pPr/>
              <a:t>9/5/2013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28800" y="1143000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শিখন ফল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11" grpId="0"/>
      <p:bldP spid="1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0" y="3581400"/>
            <a:ext cx="4876800" cy="3200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bn-BD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সংযোগ সেট(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union): </a:t>
            </a:r>
            <a:r>
              <a:rPr kumimoji="0" lang="bn-BD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দুইটি সেটের সাধারণ সদস্যদেরকে একবার মাত্র ব্যবহার করে উভয় সেটের সদস্যদেরকে নিয়ে যে সেট তৈরি হয় তাকে সংযোগ সেট বলে।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bn-BD" sz="26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7162800" y="4800600"/>
            <a:ext cx="1676400" cy="381000"/>
          </a:xfrm>
          <a:prstGeom prst="wedgeRoundRectCallout">
            <a:avLst>
              <a:gd name="adj1" fmla="val -80263"/>
              <a:gd name="adj2" fmla="val -22026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AUB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57200" y="152400"/>
            <a:ext cx="2286000" cy="1905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038600" y="0"/>
            <a:ext cx="2209800" cy="1905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38200" y="2209800"/>
            <a:ext cx="13716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9600" y="2209800"/>
            <a:ext cx="1295400" cy="5343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B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014186" y="457200"/>
            <a:ext cx="533400" cy="4953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976086" y="1295400"/>
            <a:ext cx="547914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c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943100" y="880836"/>
            <a:ext cx="533400" cy="495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486400" y="740682"/>
            <a:ext cx="457200" cy="42363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f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19600" y="476250"/>
            <a:ext cx="457200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c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800600" y="1219200"/>
            <a:ext cx="457200" cy="4191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d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334000" y="2744107"/>
            <a:ext cx="1524000" cy="152309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335486" y="2667907"/>
            <a:ext cx="1676400" cy="159929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519057" y="3021239"/>
            <a:ext cx="391886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a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415314" y="3238953"/>
            <a:ext cx="457200" cy="4572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c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38800" y="3623582"/>
            <a:ext cx="457200" cy="4572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b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173686" y="3467553"/>
            <a:ext cx="457200" cy="46808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f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959601" y="2792639"/>
            <a:ext cx="457200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d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439D8-0EB2-4A77-BB5A-C7DC1869ABD0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Callout 2 21"/>
          <p:cNvSpPr/>
          <p:nvPr/>
        </p:nvSpPr>
        <p:spPr>
          <a:xfrm>
            <a:off x="5486400" y="5029200"/>
            <a:ext cx="2590800" cy="609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79446"/>
              <a:gd name="adj6" fmla="val 440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3" name="Content Placeholder 17"/>
          <p:cNvGraphicFramePr>
            <a:graphicFrameLocks noGrp="1" noChangeAspect="1"/>
          </p:cNvGraphicFramePr>
          <p:nvPr/>
        </p:nvGraphicFramePr>
        <p:xfrm>
          <a:off x="5867400" y="5029200"/>
          <a:ext cx="2133600" cy="381000"/>
        </p:xfrm>
        <a:graphic>
          <a:graphicData uri="http://schemas.openxmlformats.org/presentationml/2006/ole">
            <p:oleObj spid="_x0000_s1026" name="Equation" r:id="rId3" imgW="393529" imgH="190417" progId="Equation.3">
              <p:embed/>
            </p:oleObj>
          </a:graphicData>
        </a:graphic>
      </p:graphicFrame>
      <p:sp>
        <p:nvSpPr>
          <p:cNvPr id="24" name="Rectangle 23"/>
          <p:cNvSpPr/>
          <p:nvPr/>
        </p:nvSpPr>
        <p:spPr>
          <a:xfrm>
            <a:off x="533400" y="3961491"/>
            <a:ext cx="4495800" cy="25145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ছেদ সেট(</a:t>
            </a:r>
            <a:r>
              <a:rPr lang="en-US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Intersection): </a:t>
            </a:r>
            <a:r>
              <a:rPr lang="bn-BD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দুইটি সেটের সাধারন উপাদান নিয়ে যে সেট গঠিত হয় তাকে সেট দুইটির ছেদ সেট বলে। যদি </a:t>
            </a:r>
            <a:r>
              <a:rPr lang="en-US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A</a:t>
            </a:r>
            <a:r>
              <a:rPr lang="bn-BD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এবং </a:t>
            </a:r>
            <a:r>
              <a:rPr lang="en-US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bn-BD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যে কোন দুইটি সেট হয় তবে তাদের ছেদ সেট </a:t>
            </a:r>
            <a:r>
              <a:rPr lang="en-US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A   B  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প্রতীক দ্বারা প্রকাশ  করা হয়।</a:t>
            </a:r>
            <a:endParaRPr lang="en-US" sz="2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18177296"/>
              </p:ext>
            </p:extLst>
          </p:nvPr>
        </p:nvGraphicFramePr>
        <p:xfrm>
          <a:off x="4365171" y="5664196"/>
          <a:ext cx="228600" cy="228600"/>
        </p:xfrm>
        <a:graphic>
          <a:graphicData uri="http://schemas.openxmlformats.org/presentationml/2006/ole">
            <p:oleObj spid="_x0000_s1027" name="Equation" r:id="rId4" imgW="152334" imgH="190417" progId="Equation.3">
              <p:embed/>
            </p:oleObj>
          </a:graphicData>
        </a:graphic>
      </p:graphicFrame>
      <p:sp>
        <p:nvSpPr>
          <p:cNvPr id="26" name="Oval 25"/>
          <p:cNvSpPr/>
          <p:nvPr/>
        </p:nvSpPr>
        <p:spPr>
          <a:xfrm>
            <a:off x="952500" y="212727"/>
            <a:ext cx="1828800" cy="1752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287032" y="371023"/>
            <a:ext cx="1981200" cy="1752599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066800" y="810077"/>
            <a:ext cx="381000" cy="4572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1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2353128" y="749298"/>
            <a:ext cx="342900" cy="361045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3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1612900" y="332016"/>
            <a:ext cx="457200" cy="42998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4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127249" y="1251401"/>
            <a:ext cx="457200" cy="41456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2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1329872" y="1537153"/>
            <a:ext cx="457200" cy="351971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5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277632" y="684900"/>
            <a:ext cx="404588" cy="42544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3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581400" y="669471"/>
            <a:ext cx="509813" cy="40095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2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4572000" y="1138468"/>
            <a:ext cx="457200" cy="350151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6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3581400" y="1264104"/>
            <a:ext cx="476250" cy="52069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8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4145868" y="1481365"/>
            <a:ext cx="478065" cy="49529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9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5468484" y="2064201"/>
            <a:ext cx="2017032" cy="19050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411686" y="2209800"/>
            <a:ext cx="1886855" cy="1905000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647545" y="2551790"/>
            <a:ext cx="457200" cy="457201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2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6640286" y="3146424"/>
            <a:ext cx="457200" cy="49529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3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257300" y="2209800"/>
            <a:ext cx="1095828" cy="5705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A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819525" y="2326818"/>
            <a:ext cx="964294" cy="4535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B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Date Placeholder 4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8F70C-1AFA-4F96-A200-CAC28F0EA303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7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4" grpId="1" animBg="1"/>
      <p:bldP spid="24" grpId="2" animBg="1"/>
      <p:bldP spid="26" grpId="0" animBg="1"/>
      <p:bldP spid="27" grpId="0" animBg="1"/>
      <p:bldP spid="38" grpId="0" animBg="1"/>
      <p:bldP spid="39" grpId="0" animBg="1"/>
      <p:bldP spid="42" grpId="0" animBg="1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28600" y="228600"/>
            <a:ext cx="9753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1. ( a)</a:t>
            </a:r>
            <a:endParaRPr lang="bn-BD" dirty="0" smtClean="0">
              <a:solidFill>
                <a:srgbClr val="0070C0"/>
              </a:solidFill>
            </a:endParaRPr>
          </a:p>
          <a:p>
            <a:r>
              <a:rPr lang="bn-BD" dirty="0" smtClean="0">
                <a:solidFill>
                  <a:srgbClr val="0070C0"/>
                </a:solidFill>
              </a:rPr>
              <a:t>মনে করি </a:t>
            </a:r>
            <a:r>
              <a:rPr lang="en-US" dirty="0" smtClean="0">
                <a:solidFill>
                  <a:srgbClr val="0070C0"/>
                </a:solidFill>
              </a:rPr>
              <a:t> P =  {  2,3,4 }  </a:t>
            </a:r>
            <a:r>
              <a:rPr lang="bn-BD" dirty="0" smtClean="0">
                <a:solidFill>
                  <a:srgbClr val="0070C0"/>
                </a:solidFill>
              </a:rPr>
              <a:t> এবং </a:t>
            </a:r>
            <a:r>
              <a:rPr lang="en-US" dirty="0" smtClean="0">
                <a:solidFill>
                  <a:srgbClr val="0070C0"/>
                </a:solidFill>
              </a:rPr>
              <a:t>Q = { 4,5,6 } </a:t>
            </a:r>
            <a:endParaRPr lang="bn-BD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bn-BD" dirty="0" smtClean="0">
                <a:solidFill>
                  <a:srgbClr val="0070C0"/>
                </a:solidFill>
              </a:rPr>
              <a:t> এখানে</a:t>
            </a:r>
            <a:r>
              <a:rPr lang="en-US" dirty="0" smtClean="0">
                <a:solidFill>
                  <a:srgbClr val="0070C0"/>
                </a:solidFill>
              </a:rPr>
              <a:t>P </a:t>
            </a:r>
            <a:r>
              <a:rPr lang="bn-BD" dirty="0" smtClean="0">
                <a:solidFill>
                  <a:srgbClr val="0070C0"/>
                </a:solidFill>
              </a:rPr>
              <a:t> এবং </a:t>
            </a:r>
            <a:r>
              <a:rPr lang="en-US" dirty="0" smtClean="0">
                <a:solidFill>
                  <a:srgbClr val="0070C0"/>
                </a:solidFill>
              </a:rPr>
              <a:t>Q  </a:t>
            </a:r>
            <a:r>
              <a:rPr lang="bn-BD" dirty="0" smtClean="0">
                <a:solidFill>
                  <a:srgbClr val="0070C0"/>
                </a:solidFill>
              </a:rPr>
              <a:t>সেটের  সকল    উপাদান  নিয়ে  গঠিত সেট ২  { </a:t>
            </a:r>
            <a:r>
              <a:rPr lang="en-US" dirty="0" smtClean="0">
                <a:solidFill>
                  <a:srgbClr val="0070C0"/>
                </a:solidFill>
              </a:rPr>
              <a:t>2, 3, 4, 5, 6 }   </a:t>
            </a:r>
            <a:r>
              <a:rPr lang="bn-BD" dirty="0" smtClean="0">
                <a:solidFill>
                  <a:srgbClr val="0070C0"/>
                </a:solidFill>
              </a:rPr>
              <a:t>  অত্থাৎ	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P u Q =  {  2, 3, 4, 5, 6 }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Ans.  { 2, 3, 4, 5, 6 }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20980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(b) </a:t>
            </a:r>
            <a:r>
              <a:rPr lang="bn-BD" dirty="0" smtClean="0">
                <a:solidFill>
                  <a:srgbClr val="7030A0"/>
                </a:solidFill>
              </a:rPr>
              <a:t>আবার </a:t>
            </a:r>
            <a:r>
              <a:rPr lang="en-US" dirty="0" smtClean="0">
                <a:solidFill>
                  <a:srgbClr val="7030A0"/>
                </a:solidFill>
              </a:rPr>
              <a:t>P  </a:t>
            </a:r>
            <a:r>
              <a:rPr lang="bn-BD" dirty="0" smtClean="0">
                <a:solidFill>
                  <a:srgbClr val="7030A0"/>
                </a:solidFill>
              </a:rPr>
              <a:t> এবং </a:t>
            </a:r>
            <a:r>
              <a:rPr lang="en-US" dirty="0" smtClean="0">
                <a:solidFill>
                  <a:srgbClr val="7030A0"/>
                </a:solidFill>
              </a:rPr>
              <a:t>Q</a:t>
            </a:r>
            <a:r>
              <a:rPr lang="bn-BD" dirty="0" smtClean="0">
                <a:solidFill>
                  <a:srgbClr val="7030A0"/>
                </a:solidFill>
              </a:rPr>
              <a:t>  সেটেরসকল সাধারন উপদান নিয়ে গঠিত সেট </a:t>
            </a:r>
            <a:r>
              <a:rPr lang="en-US" dirty="0" smtClean="0">
                <a:solidFill>
                  <a:srgbClr val="7030A0"/>
                </a:solidFill>
              </a:rPr>
              <a:t>=   </a:t>
            </a:r>
            <a:r>
              <a:rPr lang="bn-BD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{ 4 }</a:t>
            </a:r>
          </a:p>
          <a:p>
            <a:r>
              <a:rPr lang="bn-BD" dirty="0" smtClean="0">
                <a:solidFill>
                  <a:srgbClr val="7030A0"/>
                </a:solidFill>
              </a:rPr>
              <a:t>অর্থাৎ  </a:t>
            </a:r>
            <a:r>
              <a:rPr lang="en-US" dirty="0" smtClean="0">
                <a:solidFill>
                  <a:srgbClr val="7030A0"/>
                </a:solidFill>
              </a:rPr>
              <a:t>P∩Q= {  4  }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Ans. { 4 }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54864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32766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C= { 1,3,5 } </a:t>
            </a:r>
            <a:r>
              <a:rPr lang="bn-BD" sz="2400" dirty="0" smtClean="0"/>
              <a:t>এবং</a:t>
            </a:r>
            <a:r>
              <a:rPr lang="en-US" sz="2400" dirty="0" smtClean="0"/>
              <a:t>D= {2, 4, 6 } </a:t>
            </a:r>
            <a:r>
              <a:rPr lang="bn-BD" sz="2400" dirty="0" smtClean="0"/>
              <a:t>হলে</a:t>
            </a:r>
            <a:r>
              <a:rPr lang="en-US" sz="2400" dirty="0" smtClean="0"/>
              <a:t>CUD </a:t>
            </a:r>
            <a:r>
              <a:rPr lang="bn-BD" sz="2400" dirty="0" smtClean="0"/>
              <a:t>এবং </a:t>
            </a:r>
            <a:r>
              <a:rPr lang="en-US" sz="2400" dirty="0" smtClean="0"/>
              <a:t>C∩ D  </a:t>
            </a:r>
            <a:r>
              <a:rPr lang="bn-BD" sz="2400" dirty="0" smtClean="0"/>
              <a:t>এর মান নিণয় কর ?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44196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এখন </a:t>
            </a:r>
            <a:r>
              <a:rPr lang="en-US" sz="2400" dirty="0" smtClean="0"/>
              <a:t> CUD = { 1, 3, 5 } U { 2, 4, 6 } </a:t>
            </a:r>
          </a:p>
          <a:p>
            <a:r>
              <a:rPr lang="en-US" sz="2400" dirty="0" smtClean="0"/>
              <a:t>                     = { 1, 2, 3, 4, 5, 6 } </a:t>
            </a:r>
          </a:p>
          <a:p>
            <a:r>
              <a:rPr lang="en-US" sz="2400" dirty="0" smtClean="0"/>
              <a:t>Ans. { 1, 2, 3, 4, 5, 6 }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563880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C00000"/>
                </a:solidFill>
              </a:rPr>
              <a:t>আবার</a:t>
            </a:r>
            <a:r>
              <a:rPr lang="en-US" sz="2400" dirty="0" smtClean="0">
                <a:solidFill>
                  <a:srgbClr val="C00000"/>
                </a:solidFill>
              </a:rPr>
              <a:t>C ∩ D = { 1, 3, 5 } ∩ { 2, 4, 6 } 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                          = {     }</a:t>
            </a:r>
            <a:r>
              <a:rPr lang="bn-BD" sz="2400" dirty="0" smtClean="0">
                <a:solidFill>
                  <a:srgbClr val="C00000"/>
                </a:solidFill>
              </a:rPr>
              <a:t> 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en-US" sz="2400" dirty="0" smtClean="0">
                <a:solidFill>
                  <a:srgbClr val="C00000"/>
                </a:solidFill>
              </a:rPr>
              <a:t>Ans. {     }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4114800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সমাধানঃ-</a:t>
            </a:r>
            <a:endParaRPr lang="en-US" sz="240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E27C-BE20-4923-B25E-C3D22A46BF35}" type="datetime1">
              <a:rPr lang="en-US" smtClean="0"/>
              <a:pPr/>
              <a:t>9/5/2013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6" grpId="0"/>
      <p:bldP spid="8" grpId="0"/>
      <p:bldP spid="8" grpId="1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1214</TotalTime>
  <Words>549</Words>
  <Application>Microsoft Office PowerPoint</Application>
  <PresentationFormat>On-screen Show (4:3)</PresentationFormat>
  <Paragraphs>110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278</cp:revision>
  <dcterms:created xsi:type="dcterms:W3CDTF">2013-08-31T08:06:56Z</dcterms:created>
  <dcterms:modified xsi:type="dcterms:W3CDTF">2013-09-05T04:26:44Z</dcterms:modified>
</cp:coreProperties>
</file>